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10/30/2018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10/30/2018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53DD-9069-48EF-9A57-77C55F7C22AD}"/>
              </a:ext>
            </a:extLst>
          </p:cNvPr>
          <p:cNvSpPr>
            <a:spLocks noGrp="1"/>
          </p:cNvSpPr>
          <p:nvPr>
            <p:ph type="ctrTitle"/>
          </p:nvPr>
        </p:nvSpPr>
        <p:spPr/>
        <p:txBody>
          <a:bodyPr/>
          <a:lstStyle/>
          <a:p>
            <a:r>
              <a:rPr lang="en-ZA" dirty="0"/>
              <a:t>User Experience</a:t>
            </a:r>
          </a:p>
        </p:txBody>
      </p:sp>
      <p:sp>
        <p:nvSpPr>
          <p:cNvPr id="3" name="Subtitle 2">
            <a:extLst>
              <a:ext uri="{FF2B5EF4-FFF2-40B4-BE49-F238E27FC236}">
                <a16:creationId xmlns:a16="http://schemas.microsoft.com/office/drawing/2014/main" id="{BBC6344E-D631-48EB-A1C7-94833FC2A9B6}"/>
              </a:ext>
            </a:extLst>
          </p:cNvPr>
          <p:cNvSpPr>
            <a:spLocks noGrp="1"/>
          </p:cNvSpPr>
          <p:nvPr>
            <p:ph type="subTitle" idx="1"/>
          </p:nvPr>
        </p:nvSpPr>
        <p:spPr/>
        <p:txBody>
          <a:bodyPr/>
          <a:lstStyle/>
          <a:p>
            <a:r>
              <a:rPr lang="en-ZA" dirty="0"/>
              <a:t>The Value of First impressions </a:t>
            </a:r>
          </a:p>
        </p:txBody>
      </p:sp>
    </p:spTree>
    <p:extLst>
      <p:ext uri="{BB962C8B-B14F-4D97-AF65-F5344CB8AC3E}">
        <p14:creationId xmlns:p14="http://schemas.microsoft.com/office/powerpoint/2010/main" val="5521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731D-E9C6-44F8-8267-30E740E2DD31}"/>
              </a:ext>
            </a:extLst>
          </p:cNvPr>
          <p:cNvSpPr>
            <a:spLocks noGrp="1"/>
          </p:cNvSpPr>
          <p:nvPr>
            <p:ph type="title"/>
          </p:nvPr>
        </p:nvSpPr>
        <p:spPr/>
        <p:txBody>
          <a:bodyPr>
            <a:normAutofit/>
          </a:bodyPr>
          <a:lstStyle/>
          <a:p>
            <a:r>
              <a:rPr lang="en-ZA" cap="none" dirty="0"/>
              <a:t>What is User Experience (UX)?	</a:t>
            </a:r>
            <a:r>
              <a:rPr lang="en-ZA" dirty="0"/>
              <a:t>	</a:t>
            </a:r>
          </a:p>
        </p:txBody>
      </p:sp>
      <p:sp>
        <p:nvSpPr>
          <p:cNvPr id="3" name="Content Placeholder 2">
            <a:extLst>
              <a:ext uri="{FF2B5EF4-FFF2-40B4-BE49-F238E27FC236}">
                <a16:creationId xmlns:a16="http://schemas.microsoft.com/office/drawing/2014/main" id="{5F481880-9618-4EF3-B3F7-BAE5C6F41E37}"/>
              </a:ext>
            </a:extLst>
          </p:cNvPr>
          <p:cNvSpPr>
            <a:spLocks noGrp="1"/>
          </p:cNvSpPr>
          <p:nvPr>
            <p:ph sz="quarter" idx="13"/>
          </p:nvPr>
        </p:nvSpPr>
        <p:spPr/>
        <p:txBody>
          <a:bodyPr/>
          <a:lstStyle/>
          <a:p>
            <a:pPr marL="0" indent="0">
              <a:buNone/>
            </a:pPr>
            <a:r>
              <a:rPr lang="en-ZA" b="1" cap="none" dirty="0">
                <a:latin typeface="Calibri" panose="020F0502020204030204" pitchFamily="34" charset="0"/>
                <a:cs typeface="Calibri" panose="020F0502020204030204" pitchFamily="34" charset="0"/>
              </a:rPr>
              <a:t>It is the overall experience of a person using a product, in our case our websites; paying particular attention to how easy or pleasing it is to use. </a:t>
            </a:r>
          </a:p>
          <a:p>
            <a:pPr marL="0" indent="0">
              <a:buNone/>
            </a:pPr>
            <a:endParaRPr lang="en-ZA" dirty="0"/>
          </a:p>
        </p:txBody>
      </p:sp>
    </p:spTree>
    <p:extLst>
      <p:ext uri="{BB962C8B-B14F-4D97-AF65-F5344CB8AC3E}">
        <p14:creationId xmlns:p14="http://schemas.microsoft.com/office/powerpoint/2010/main" val="372267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54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9D94-54C8-41F9-A85D-F8F175998515}"/>
              </a:ext>
            </a:extLst>
          </p:cNvPr>
          <p:cNvSpPr>
            <a:spLocks noGrp="1"/>
          </p:cNvSpPr>
          <p:nvPr>
            <p:ph type="title"/>
          </p:nvPr>
        </p:nvSpPr>
        <p:spPr/>
        <p:txBody>
          <a:bodyPr>
            <a:normAutofit fontScale="90000"/>
          </a:bodyPr>
          <a:lstStyle/>
          <a:p>
            <a:r>
              <a:rPr lang="en-ZA" cap="none" dirty="0"/>
              <a:t>When looking at the elements of UX, the following questions arise:</a:t>
            </a:r>
            <a:br>
              <a:rPr lang="en-ZA" dirty="0"/>
            </a:br>
            <a:endParaRPr lang="en-ZA" dirty="0"/>
          </a:p>
        </p:txBody>
      </p:sp>
      <p:sp>
        <p:nvSpPr>
          <p:cNvPr id="3" name="Content Placeholder 2">
            <a:extLst>
              <a:ext uri="{FF2B5EF4-FFF2-40B4-BE49-F238E27FC236}">
                <a16:creationId xmlns:a16="http://schemas.microsoft.com/office/drawing/2014/main" id="{EFFA2EA7-4303-437D-8901-1FD382DB511A}"/>
              </a:ext>
            </a:extLst>
          </p:cNvPr>
          <p:cNvSpPr>
            <a:spLocks noGrp="1"/>
          </p:cNvSpPr>
          <p:nvPr>
            <p:ph sz="quarter" idx="13"/>
          </p:nvPr>
        </p:nvSpPr>
        <p:spPr/>
        <p:txBody>
          <a:bodyPr/>
          <a:lstStyle/>
          <a:p>
            <a:r>
              <a:rPr lang="en-ZA" b="1" cap="none" dirty="0">
                <a:latin typeface="Calibri" panose="020F0502020204030204" pitchFamily="34" charset="0"/>
                <a:cs typeface="Calibri" panose="020F0502020204030204" pitchFamily="34" charset="0"/>
              </a:rPr>
              <a:t>How easy is your site to navigate?</a:t>
            </a:r>
          </a:p>
          <a:p>
            <a:r>
              <a:rPr lang="en-ZA" b="1" cap="none" dirty="0">
                <a:latin typeface="Calibri" panose="020F0502020204030204" pitchFamily="34" charset="0"/>
                <a:cs typeface="Calibri" panose="020F0502020204030204" pitchFamily="34" charset="0"/>
              </a:rPr>
              <a:t>Do you have quality content that makes visitors want to stay and engage?</a:t>
            </a:r>
          </a:p>
          <a:p>
            <a:r>
              <a:rPr lang="en-ZA" b="1" cap="none" dirty="0">
                <a:latin typeface="Calibri" panose="020F0502020204030204" pitchFamily="34" charset="0"/>
                <a:cs typeface="Calibri" panose="020F0502020204030204" pitchFamily="34" charset="0"/>
              </a:rPr>
              <a:t>Is your site secure, fast and mobile friendly? </a:t>
            </a:r>
          </a:p>
        </p:txBody>
      </p:sp>
    </p:spTree>
    <p:extLst>
      <p:ext uri="{BB962C8B-B14F-4D97-AF65-F5344CB8AC3E}">
        <p14:creationId xmlns:p14="http://schemas.microsoft.com/office/powerpoint/2010/main" val="80088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4A24-57E3-4CC6-B484-A28355AAB4E6}"/>
              </a:ext>
            </a:extLst>
          </p:cNvPr>
          <p:cNvSpPr>
            <a:spLocks noGrp="1"/>
          </p:cNvSpPr>
          <p:nvPr>
            <p:ph type="title"/>
          </p:nvPr>
        </p:nvSpPr>
        <p:spPr/>
        <p:txBody>
          <a:bodyPr>
            <a:normAutofit/>
          </a:bodyPr>
          <a:lstStyle/>
          <a:p>
            <a:r>
              <a:rPr lang="en-ZA" cap="none" dirty="0"/>
              <a:t>Common UX elements we work with</a:t>
            </a:r>
          </a:p>
        </p:txBody>
      </p:sp>
      <p:sp>
        <p:nvSpPr>
          <p:cNvPr id="3" name="Text Placeholder 2">
            <a:extLst>
              <a:ext uri="{FF2B5EF4-FFF2-40B4-BE49-F238E27FC236}">
                <a16:creationId xmlns:a16="http://schemas.microsoft.com/office/drawing/2014/main" id="{D25B06B9-1711-4F22-8FC9-04A029AF22A2}"/>
              </a:ext>
            </a:extLst>
          </p:cNvPr>
          <p:cNvSpPr>
            <a:spLocks noGrp="1"/>
          </p:cNvSpPr>
          <p:nvPr>
            <p:ph type="body" idx="1"/>
          </p:nvPr>
        </p:nvSpPr>
        <p:spPr/>
        <p:txBody>
          <a:bodyPr/>
          <a:lstStyle/>
          <a:p>
            <a:r>
              <a:rPr lang="en-ZA" dirty="0"/>
              <a:t>Web design </a:t>
            </a:r>
          </a:p>
        </p:txBody>
      </p:sp>
      <p:sp>
        <p:nvSpPr>
          <p:cNvPr id="4" name="Text Placeholder 3">
            <a:extLst>
              <a:ext uri="{FF2B5EF4-FFF2-40B4-BE49-F238E27FC236}">
                <a16:creationId xmlns:a16="http://schemas.microsoft.com/office/drawing/2014/main" id="{64885AEC-39EB-4CC4-AC5A-9F0EE98CFAC1}"/>
              </a:ext>
            </a:extLst>
          </p:cNvPr>
          <p:cNvSpPr>
            <a:spLocks noGrp="1"/>
          </p:cNvSpPr>
          <p:nvPr>
            <p:ph type="body" sz="half" idx="15"/>
          </p:nvPr>
        </p:nvSpPr>
        <p:spPr/>
        <p:txBody>
          <a:bodyPr/>
          <a:lstStyle/>
          <a:p>
            <a:pPr marL="285750" indent="-285750" algn="l">
              <a:buFont typeface="Arial" panose="020B0604020202020204" pitchFamily="34" charset="0"/>
              <a:buChar char="•"/>
            </a:pPr>
            <a:r>
              <a:rPr lang="en-ZA" b="1" cap="none" dirty="0">
                <a:latin typeface="Calibri" panose="020F0502020204030204" pitchFamily="34" charset="0"/>
                <a:cs typeface="Calibri" panose="020F0502020204030204" pitchFamily="34" charset="0"/>
              </a:rPr>
              <a:t>Layout </a:t>
            </a:r>
          </a:p>
          <a:p>
            <a:pPr marL="285750" indent="-285750" algn="l">
              <a:buFont typeface="Arial" panose="020B0604020202020204" pitchFamily="34" charset="0"/>
              <a:buChar char="•"/>
            </a:pPr>
            <a:r>
              <a:rPr lang="en-ZA" b="1" cap="none" dirty="0">
                <a:latin typeface="Calibri" panose="020F0502020204030204" pitchFamily="34" charset="0"/>
                <a:cs typeface="Calibri" panose="020F0502020204030204" pitchFamily="34" charset="0"/>
              </a:rPr>
              <a:t> structure </a:t>
            </a:r>
          </a:p>
          <a:p>
            <a:pPr marL="285750" indent="-285750" algn="l">
              <a:buFont typeface="Arial" panose="020B0604020202020204" pitchFamily="34" charset="0"/>
              <a:buChar char="•"/>
            </a:pPr>
            <a:r>
              <a:rPr lang="en-ZA" b="1" cap="none" dirty="0">
                <a:latin typeface="Calibri" panose="020F0502020204030204" pitchFamily="34" charset="0"/>
                <a:cs typeface="Calibri" panose="020F0502020204030204" pitchFamily="34" charset="0"/>
              </a:rPr>
              <a:t>Landing pages</a:t>
            </a:r>
          </a:p>
          <a:p>
            <a:r>
              <a:rPr lang="en-ZA" b="1" cap="none" dirty="0">
                <a:latin typeface="Calibri" panose="020F0502020204030204" pitchFamily="34" charset="0"/>
                <a:cs typeface="Calibri" panose="020F0502020204030204" pitchFamily="34" charset="0"/>
              </a:rPr>
              <a:t>All can be optimised and help reduce bounce </a:t>
            </a:r>
          </a:p>
        </p:txBody>
      </p:sp>
      <p:sp>
        <p:nvSpPr>
          <p:cNvPr id="5" name="Text Placeholder 4">
            <a:extLst>
              <a:ext uri="{FF2B5EF4-FFF2-40B4-BE49-F238E27FC236}">
                <a16:creationId xmlns:a16="http://schemas.microsoft.com/office/drawing/2014/main" id="{E8EBC273-6EB2-4DFA-9D3F-96474E3DA50C}"/>
              </a:ext>
            </a:extLst>
          </p:cNvPr>
          <p:cNvSpPr>
            <a:spLocks noGrp="1"/>
          </p:cNvSpPr>
          <p:nvPr>
            <p:ph type="body" sz="quarter" idx="3"/>
          </p:nvPr>
        </p:nvSpPr>
        <p:spPr/>
        <p:txBody>
          <a:bodyPr/>
          <a:lstStyle/>
          <a:p>
            <a:r>
              <a:rPr lang="en-ZA" dirty="0"/>
              <a:t>CTA</a:t>
            </a:r>
          </a:p>
        </p:txBody>
      </p:sp>
      <p:sp>
        <p:nvSpPr>
          <p:cNvPr id="6" name="Text Placeholder 5">
            <a:extLst>
              <a:ext uri="{FF2B5EF4-FFF2-40B4-BE49-F238E27FC236}">
                <a16:creationId xmlns:a16="http://schemas.microsoft.com/office/drawing/2014/main" id="{8A6E3295-63D2-43CD-97AE-69700110E7CA}"/>
              </a:ext>
            </a:extLst>
          </p:cNvPr>
          <p:cNvSpPr>
            <a:spLocks noGrp="1"/>
          </p:cNvSpPr>
          <p:nvPr>
            <p:ph type="body" sz="half" idx="16"/>
          </p:nvPr>
        </p:nvSpPr>
        <p:spPr/>
        <p:txBody>
          <a:bodyPr/>
          <a:lstStyle/>
          <a:p>
            <a:pPr algn="l"/>
            <a:r>
              <a:rPr lang="en-ZA" b="1" cap="none" dirty="0">
                <a:latin typeface="Calibri" panose="020F0502020204030204" pitchFamily="34" charset="0"/>
                <a:cs typeface="Calibri" panose="020F0502020204030204" pitchFamily="34" charset="0"/>
              </a:rPr>
              <a:t>Call to actions should never be over looked as it directly impacts your conversion rate. </a:t>
            </a:r>
          </a:p>
          <a:p>
            <a:pPr algn="l"/>
            <a:r>
              <a:rPr lang="en-ZA" b="1" cap="none" dirty="0">
                <a:latin typeface="Calibri" panose="020F0502020204030204" pitchFamily="34" charset="0"/>
                <a:cs typeface="Calibri" panose="020F0502020204030204" pitchFamily="34" charset="0"/>
              </a:rPr>
              <a:t>CTA is by far the most effective and direct way to prompt your user to take action: - download, sign up, read more, play, kill, drop it like its hot, make it rain…its what you want your users, gamblers to do!</a:t>
            </a:r>
          </a:p>
          <a:p>
            <a:endParaRPr lang="en-ZA" dirty="0"/>
          </a:p>
        </p:txBody>
      </p:sp>
      <p:sp>
        <p:nvSpPr>
          <p:cNvPr id="7" name="Text Placeholder 6">
            <a:extLst>
              <a:ext uri="{FF2B5EF4-FFF2-40B4-BE49-F238E27FC236}">
                <a16:creationId xmlns:a16="http://schemas.microsoft.com/office/drawing/2014/main" id="{7B4804DD-3FBF-4FFB-B0F7-7361EF259502}"/>
              </a:ext>
            </a:extLst>
          </p:cNvPr>
          <p:cNvSpPr>
            <a:spLocks noGrp="1"/>
          </p:cNvSpPr>
          <p:nvPr>
            <p:ph type="body" sz="quarter" idx="13"/>
          </p:nvPr>
        </p:nvSpPr>
        <p:spPr/>
        <p:txBody>
          <a:bodyPr/>
          <a:lstStyle/>
          <a:p>
            <a:r>
              <a:rPr lang="en-ZA" dirty="0"/>
              <a:t>Content </a:t>
            </a:r>
          </a:p>
        </p:txBody>
      </p:sp>
      <p:sp>
        <p:nvSpPr>
          <p:cNvPr id="8" name="Text Placeholder 7">
            <a:extLst>
              <a:ext uri="{FF2B5EF4-FFF2-40B4-BE49-F238E27FC236}">
                <a16:creationId xmlns:a16="http://schemas.microsoft.com/office/drawing/2014/main" id="{CF88F50F-98EE-4EC8-9422-BF4B0F5C8E28}"/>
              </a:ext>
            </a:extLst>
          </p:cNvPr>
          <p:cNvSpPr>
            <a:spLocks noGrp="1"/>
          </p:cNvSpPr>
          <p:nvPr>
            <p:ph type="body" sz="half" idx="17"/>
          </p:nvPr>
        </p:nvSpPr>
        <p:spPr/>
        <p:txBody>
          <a:bodyPr/>
          <a:lstStyle/>
          <a:p>
            <a:r>
              <a:rPr lang="en-ZA" b="1" cap="none" dirty="0">
                <a:latin typeface="Calibri" panose="020F0502020204030204" pitchFamily="34" charset="0"/>
                <a:cs typeface="Calibri" panose="020F0502020204030204" pitchFamily="34" charset="0"/>
              </a:rPr>
              <a:t>Content is King</a:t>
            </a:r>
          </a:p>
          <a:p>
            <a:endParaRPr lang="en-ZA" dirty="0"/>
          </a:p>
        </p:txBody>
      </p:sp>
    </p:spTree>
    <p:extLst>
      <p:ext uri="{BB962C8B-B14F-4D97-AF65-F5344CB8AC3E}">
        <p14:creationId xmlns:p14="http://schemas.microsoft.com/office/powerpoint/2010/main" val="221367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4A71-C571-45D8-9E0C-66EA5C8F5A73}"/>
              </a:ext>
            </a:extLst>
          </p:cNvPr>
          <p:cNvSpPr>
            <a:spLocks noGrp="1"/>
          </p:cNvSpPr>
          <p:nvPr>
            <p:ph type="title"/>
          </p:nvPr>
        </p:nvSpPr>
        <p:spPr/>
        <p:txBody>
          <a:bodyPr>
            <a:normAutofit fontScale="90000"/>
          </a:bodyPr>
          <a:lstStyle/>
          <a:p>
            <a:r>
              <a:rPr lang="en-ZA" cap="none" dirty="0"/>
              <a:t>Content is King…only when it serves your user</a:t>
            </a:r>
            <a:br>
              <a:rPr lang="en-ZA" dirty="0"/>
            </a:br>
            <a:endParaRPr lang="en-ZA" dirty="0"/>
          </a:p>
        </p:txBody>
      </p:sp>
      <p:sp>
        <p:nvSpPr>
          <p:cNvPr id="3" name="Content Placeholder 2">
            <a:extLst>
              <a:ext uri="{FF2B5EF4-FFF2-40B4-BE49-F238E27FC236}">
                <a16:creationId xmlns:a16="http://schemas.microsoft.com/office/drawing/2014/main" id="{6390A454-C2B2-4B79-AE98-0305149930C1}"/>
              </a:ext>
            </a:extLst>
          </p:cNvPr>
          <p:cNvSpPr>
            <a:spLocks noGrp="1"/>
          </p:cNvSpPr>
          <p:nvPr>
            <p:ph sz="quarter" idx="13"/>
          </p:nvPr>
        </p:nvSpPr>
        <p:spPr/>
        <p:txBody>
          <a:bodyPr/>
          <a:lstStyle/>
          <a:p>
            <a:pPr marL="0" indent="0">
              <a:buNone/>
            </a:pPr>
            <a:r>
              <a:rPr lang="en-ZA" b="1" cap="none" dirty="0">
                <a:latin typeface="Calibri" panose="020F0502020204030204" pitchFamily="34" charset="0"/>
                <a:cs typeface="Calibri" panose="020F0502020204030204" pitchFamily="34" charset="0"/>
              </a:rPr>
              <a:t>Create engaging and unique content that allows you to compete but also sets you apart from competitors. Creating quality content on your site is aligned with your users needs will help boost your rankings. </a:t>
            </a:r>
          </a:p>
          <a:p>
            <a:endParaRPr lang="en-ZA" dirty="0"/>
          </a:p>
        </p:txBody>
      </p:sp>
    </p:spTree>
    <p:extLst>
      <p:ext uri="{BB962C8B-B14F-4D97-AF65-F5344CB8AC3E}">
        <p14:creationId xmlns:p14="http://schemas.microsoft.com/office/powerpoint/2010/main" val="140696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140C-F356-4A25-A023-E78DA29E1916}"/>
              </a:ext>
            </a:extLst>
          </p:cNvPr>
          <p:cNvSpPr>
            <a:spLocks noGrp="1"/>
          </p:cNvSpPr>
          <p:nvPr>
            <p:ph type="title"/>
          </p:nvPr>
        </p:nvSpPr>
        <p:spPr/>
        <p:txBody>
          <a:bodyPr>
            <a:normAutofit fontScale="90000"/>
          </a:bodyPr>
          <a:lstStyle/>
          <a:p>
            <a:r>
              <a:rPr lang="en-ZA" cap="none" dirty="0"/>
              <a:t>Head for your headings </a:t>
            </a:r>
            <a:br>
              <a:rPr lang="en-ZA" dirty="0"/>
            </a:br>
            <a:endParaRPr lang="en-ZA" dirty="0"/>
          </a:p>
        </p:txBody>
      </p:sp>
      <p:sp>
        <p:nvSpPr>
          <p:cNvPr id="3" name="Content Placeholder 2">
            <a:extLst>
              <a:ext uri="{FF2B5EF4-FFF2-40B4-BE49-F238E27FC236}">
                <a16:creationId xmlns:a16="http://schemas.microsoft.com/office/drawing/2014/main" id="{0F704B22-2D49-4FEA-A2EE-1CFDCDA114E5}"/>
              </a:ext>
            </a:extLst>
          </p:cNvPr>
          <p:cNvSpPr>
            <a:spLocks noGrp="1"/>
          </p:cNvSpPr>
          <p:nvPr>
            <p:ph sz="quarter" idx="13"/>
          </p:nvPr>
        </p:nvSpPr>
        <p:spPr/>
        <p:txBody>
          <a:bodyPr/>
          <a:lstStyle/>
          <a:p>
            <a:pPr marL="0" indent="0">
              <a:buNone/>
            </a:pPr>
            <a:r>
              <a:rPr lang="en-ZA" b="1" cap="none" dirty="0">
                <a:latin typeface="Calibri" panose="020F0502020204030204" pitchFamily="34" charset="0"/>
                <a:cs typeface="Calibri" panose="020F0502020204030204" pitchFamily="34" charset="0"/>
              </a:rPr>
              <a:t>Headings in essays, novels and other print publications help the writer and the reader understand what the paragraph is about. Naturally, it has the same affect on a web page, however here headings also help search engines crawl your site faster and are able to decipher quicker if your content is relevant to the search query. </a:t>
            </a:r>
          </a:p>
          <a:p>
            <a:endParaRPr lang="en-ZA" dirty="0"/>
          </a:p>
        </p:txBody>
      </p:sp>
    </p:spTree>
    <p:extLst>
      <p:ext uri="{BB962C8B-B14F-4D97-AF65-F5344CB8AC3E}">
        <p14:creationId xmlns:p14="http://schemas.microsoft.com/office/powerpoint/2010/main" val="253986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0A7-918A-4380-9C1E-9B5908A3A660}"/>
              </a:ext>
            </a:extLst>
          </p:cNvPr>
          <p:cNvSpPr>
            <a:spLocks noGrp="1"/>
          </p:cNvSpPr>
          <p:nvPr>
            <p:ph type="title"/>
          </p:nvPr>
        </p:nvSpPr>
        <p:spPr/>
        <p:txBody>
          <a:bodyPr>
            <a:normAutofit fontScale="90000"/>
          </a:bodyPr>
          <a:lstStyle/>
          <a:p>
            <a:r>
              <a:rPr lang="en-ZA" dirty="0"/>
              <a:t>SEO + UX = Success</a:t>
            </a:r>
            <a:br>
              <a:rPr lang="en-ZA" dirty="0"/>
            </a:br>
            <a:endParaRPr lang="en-ZA" dirty="0"/>
          </a:p>
        </p:txBody>
      </p:sp>
      <p:sp>
        <p:nvSpPr>
          <p:cNvPr id="3" name="Content Placeholder 2">
            <a:extLst>
              <a:ext uri="{FF2B5EF4-FFF2-40B4-BE49-F238E27FC236}">
                <a16:creationId xmlns:a16="http://schemas.microsoft.com/office/drawing/2014/main" id="{0A6CBCBD-32FA-4E6A-B817-DCCAF059166A}"/>
              </a:ext>
            </a:extLst>
          </p:cNvPr>
          <p:cNvSpPr>
            <a:spLocks noGrp="1"/>
          </p:cNvSpPr>
          <p:nvPr>
            <p:ph sz="quarter" idx="13"/>
          </p:nvPr>
        </p:nvSpPr>
        <p:spPr/>
        <p:txBody>
          <a:bodyPr/>
          <a:lstStyle/>
          <a:p>
            <a:pPr marL="0" indent="0">
              <a:buNone/>
            </a:pPr>
            <a:r>
              <a:rPr lang="en-ZA" b="1" cap="none" dirty="0">
                <a:latin typeface="Calibri" panose="020F0502020204030204" pitchFamily="34" charset="0"/>
                <a:cs typeface="Calibri" panose="020F0502020204030204" pitchFamily="34" charset="0"/>
              </a:rPr>
              <a:t>In conclusion, SEO and UX is a partnership, where SEO targets search engines and UX targets your websites visitors. Together, they both share a common goal of providing users with the best experience. </a:t>
            </a:r>
          </a:p>
          <a:p>
            <a:pPr marL="0" indent="0">
              <a:buNone/>
            </a:pPr>
            <a:endParaRPr lang="en-ZA" dirty="0"/>
          </a:p>
        </p:txBody>
      </p:sp>
    </p:spTree>
    <p:extLst>
      <p:ext uri="{BB962C8B-B14F-4D97-AF65-F5344CB8AC3E}">
        <p14:creationId xmlns:p14="http://schemas.microsoft.com/office/powerpoint/2010/main" val="397479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5799-1A04-4188-8766-1EE5B8B19F5E}"/>
              </a:ext>
            </a:extLst>
          </p:cNvPr>
          <p:cNvSpPr>
            <a:spLocks noGrp="1"/>
          </p:cNvSpPr>
          <p:nvPr>
            <p:ph type="title"/>
          </p:nvPr>
        </p:nvSpPr>
        <p:spPr/>
        <p:txBody>
          <a:bodyPr/>
          <a:lstStyle/>
          <a:p>
            <a:r>
              <a:rPr lang="en-ZA" b="1" cap="none" dirty="0">
                <a:latin typeface="Calibri" panose="020F0502020204030204" pitchFamily="34" charset="0"/>
                <a:cs typeface="Calibri" panose="020F0502020204030204" pitchFamily="34" charset="0"/>
              </a:rPr>
              <a:t>Design can be art. </a:t>
            </a:r>
            <a:br>
              <a:rPr lang="en-ZA" b="1" cap="none" dirty="0">
                <a:latin typeface="Calibri" panose="020F0502020204030204" pitchFamily="34" charset="0"/>
                <a:cs typeface="Calibri" panose="020F0502020204030204" pitchFamily="34" charset="0"/>
              </a:rPr>
            </a:br>
            <a:r>
              <a:rPr lang="en-ZA" b="1" cap="none" dirty="0">
                <a:latin typeface="Calibri" panose="020F0502020204030204" pitchFamily="34" charset="0"/>
                <a:cs typeface="Calibri" panose="020F0502020204030204" pitchFamily="34" charset="0"/>
              </a:rPr>
              <a:t>Design can be aesthetics.</a:t>
            </a:r>
            <a:br>
              <a:rPr lang="en-ZA" b="1" cap="none" dirty="0">
                <a:latin typeface="Calibri" panose="020F0502020204030204" pitchFamily="34" charset="0"/>
                <a:cs typeface="Calibri" panose="020F0502020204030204" pitchFamily="34" charset="0"/>
              </a:rPr>
            </a:br>
            <a:r>
              <a:rPr lang="en-ZA" b="1" cap="none" dirty="0">
                <a:latin typeface="Calibri" panose="020F0502020204030204" pitchFamily="34" charset="0"/>
                <a:cs typeface="Calibri" panose="020F0502020204030204" pitchFamily="34" charset="0"/>
              </a:rPr>
              <a:t>Design is so simple, that’s why it is </a:t>
            </a:r>
            <a:r>
              <a:rPr lang="en-ZA" b="1" i="1" cap="none" dirty="0">
                <a:latin typeface="Calibri" panose="020F0502020204030204" pitchFamily="34" charset="0"/>
                <a:cs typeface="Calibri" panose="020F0502020204030204" pitchFamily="34" charset="0"/>
              </a:rPr>
              <a:t>so complicated</a:t>
            </a:r>
          </a:p>
        </p:txBody>
      </p:sp>
      <p:sp>
        <p:nvSpPr>
          <p:cNvPr id="3" name="Text Placeholder 2">
            <a:extLst>
              <a:ext uri="{FF2B5EF4-FFF2-40B4-BE49-F238E27FC236}">
                <a16:creationId xmlns:a16="http://schemas.microsoft.com/office/drawing/2014/main" id="{F2ABCF9B-5B01-40B5-A97E-369F71282187}"/>
              </a:ext>
            </a:extLst>
          </p:cNvPr>
          <p:cNvSpPr>
            <a:spLocks noGrp="1"/>
          </p:cNvSpPr>
          <p:nvPr>
            <p:ph type="body" sz="half" idx="13"/>
          </p:nvPr>
        </p:nvSpPr>
        <p:spPr/>
        <p:txBody>
          <a:bodyPr/>
          <a:lstStyle/>
          <a:p>
            <a:endParaRPr lang="en-ZA"/>
          </a:p>
        </p:txBody>
      </p:sp>
      <p:sp>
        <p:nvSpPr>
          <p:cNvPr id="4" name="Text Placeholder 3">
            <a:extLst>
              <a:ext uri="{FF2B5EF4-FFF2-40B4-BE49-F238E27FC236}">
                <a16:creationId xmlns:a16="http://schemas.microsoft.com/office/drawing/2014/main" id="{142675B6-DD30-44B0-A8E4-096A7B54B5D3}"/>
              </a:ext>
            </a:extLst>
          </p:cNvPr>
          <p:cNvSpPr>
            <a:spLocks noGrp="1"/>
          </p:cNvSpPr>
          <p:nvPr>
            <p:ph type="body" sz="half" idx="2"/>
          </p:nvPr>
        </p:nvSpPr>
        <p:spPr/>
        <p:txBody>
          <a:bodyPr/>
          <a:lstStyle/>
          <a:p>
            <a:pPr algn="l"/>
            <a:r>
              <a:rPr lang="en-ZA" b="1" cap="none" dirty="0">
                <a:latin typeface="Calibri" panose="020F0502020204030204" pitchFamily="34" charset="0"/>
                <a:cs typeface="Calibri" panose="020F0502020204030204" pitchFamily="34" charset="0"/>
              </a:rPr>
              <a:t>Do you think of your users / gamblers when you are creating content, blogs? Reviews? </a:t>
            </a:r>
          </a:p>
          <a:p>
            <a:pPr algn="l"/>
            <a:r>
              <a:rPr lang="en-ZA" b="1" cap="none" dirty="0">
                <a:latin typeface="Calibri" panose="020F0502020204030204" pitchFamily="34" charset="0"/>
                <a:cs typeface="Calibri" panose="020F0502020204030204" pitchFamily="34" charset="0"/>
              </a:rPr>
              <a:t>Do your search analytics convey your thoughts? Have you found that users have clicked on your informative blogs? </a:t>
            </a:r>
          </a:p>
          <a:p>
            <a:endParaRPr lang="en-ZA" dirty="0"/>
          </a:p>
        </p:txBody>
      </p:sp>
    </p:spTree>
    <p:extLst>
      <p:ext uri="{BB962C8B-B14F-4D97-AF65-F5344CB8AC3E}">
        <p14:creationId xmlns:p14="http://schemas.microsoft.com/office/powerpoint/2010/main" val="10931494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100</TotalTime>
  <Words>381</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Impact</vt:lpstr>
      <vt:lpstr>Main Event</vt:lpstr>
      <vt:lpstr>User Experience</vt:lpstr>
      <vt:lpstr>What is User Experience (UX)?  </vt:lpstr>
      <vt:lpstr>PowerPoint Presentation</vt:lpstr>
      <vt:lpstr>When looking at the elements of UX, the following questions arise: </vt:lpstr>
      <vt:lpstr>Common UX elements we work with</vt:lpstr>
      <vt:lpstr>Content is King…only when it serves your user </vt:lpstr>
      <vt:lpstr>Head for your headings  </vt:lpstr>
      <vt:lpstr>SEO + UX = Success </vt:lpstr>
      <vt:lpstr>Design can be art.  Design can be aesthetics. Design is so simple, that’s why it is so complicated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Ramar</dc:creator>
  <cp:lastModifiedBy>Alicia Ramar</cp:lastModifiedBy>
  <cp:revision>4</cp:revision>
  <dcterms:created xsi:type="dcterms:W3CDTF">2018-10-30T15:47:39Z</dcterms:created>
  <dcterms:modified xsi:type="dcterms:W3CDTF">2018-10-30T17:28:23Z</dcterms:modified>
</cp:coreProperties>
</file>