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67" r:id="rId4"/>
    <p:sldId id="268" r:id="rId5"/>
    <p:sldId id="269" r:id="rId6"/>
    <p:sldId id="258" r:id="rId7"/>
    <p:sldId id="260" r:id="rId8"/>
    <p:sldId id="270" r:id="rId9"/>
    <p:sldId id="271" r:id="rId10"/>
    <p:sldId id="272" r:id="rId11"/>
    <p:sldId id="274" r:id="rId12"/>
    <p:sldId id="273"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72" d="100"/>
          <a:sy n="72" d="100"/>
        </p:scale>
        <p:origin x="660" y="7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5/4/2020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5/4/2020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5/4/2020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5/4/2020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5/4/2020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5/4/2020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5/4/2020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5/4/2020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5/4/2020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5/4/2020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5/4/2020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5/4/2020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5/4/2020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quora.com/Why-are-my-Google-indexed-pages-dropped" TargetMode="External"/><Relationship Id="rId2" Type="http://schemas.openxmlformats.org/officeDocument/2006/relationships/hyperlink" Target="https://www.searchenginejournal.com/technical-seo/indexed-pages-decrease/" TargetMode="External"/><Relationship Id="rId1" Type="http://schemas.openxmlformats.org/officeDocument/2006/relationships/slideLayout" Target="../slideLayouts/slideLayout5.xml"/><Relationship Id="rId4" Type="http://schemas.openxmlformats.org/officeDocument/2006/relationships/hyperlink" Target="https://www.rankranger.com/seo-glossary/indexed-pag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76128"/>
          </a:xfrm>
        </p:spPr>
        <p:txBody>
          <a:bodyPr/>
          <a:lstStyle/>
          <a:p>
            <a:r>
              <a:rPr lang="en-US" b="1" i="1" dirty="0"/>
              <a:t>5 </a:t>
            </a:r>
            <a:r>
              <a:rPr lang="en-ZA" b="1" i="1" dirty="0"/>
              <a:t>Reasons your indexed pages are dropping</a:t>
            </a:r>
            <a:br>
              <a:rPr lang="en-ZA" b="1" i="1" dirty="0"/>
            </a:br>
            <a:endParaRPr lang="en-US" b="1" i="1"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A Decrease in the Indexed Pages Is not Always Bad</a:t>
            </a:r>
            <a:endParaRPr lang="en-US" dirty="0"/>
          </a:p>
        </p:txBody>
      </p:sp>
      <p:sp>
        <p:nvSpPr>
          <p:cNvPr id="4" name="Content Placeholder 3"/>
          <p:cNvSpPr>
            <a:spLocks noGrp="1"/>
          </p:cNvSpPr>
          <p:nvPr>
            <p:ph sz="half" idx="2"/>
          </p:nvPr>
        </p:nvSpPr>
        <p:spPr>
          <a:xfrm>
            <a:off x="1522412" y="1772815"/>
            <a:ext cx="10476656" cy="4399385"/>
          </a:xfrm>
        </p:spPr>
        <p:txBody>
          <a:bodyPr>
            <a:normAutofit/>
          </a:bodyPr>
          <a:lstStyle/>
          <a:p>
            <a:r>
              <a:rPr lang="en-ZA" dirty="0"/>
              <a:t>A decrease in indexed pages might mean a bad thing most of the time, however a fix to duplicate content, low-quality content, thin content may also result in a declined number of indexed pages, which is a good thing.</a:t>
            </a:r>
          </a:p>
        </p:txBody>
      </p:sp>
    </p:spTree>
    <p:extLst>
      <p:ext uri="{BB962C8B-B14F-4D97-AF65-F5344CB8AC3E}">
        <p14:creationId xmlns:p14="http://schemas.microsoft.com/office/powerpoint/2010/main" val="1709937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Sources </a:t>
            </a:r>
            <a:endParaRPr lang="en-US" dirty="0"/>
          </a:p>
        </p:txBody>
      </p:sp>
      <p:sp>
        <p:nvSpPr>
          <p:cNvPr id="4" name="Content Placeholder 3"/>
          <p:cNvSpPr>
            <a:spLocks noGrp="1"/>
          </p:cNvSpPr>
          <p:nvPr>
            <p:ph sz="half" idx="2"/>
          </p:nvPr>
        </p:nvSpPr>
        <p:spPr>
          <a:xfrm>
            <a:off x="1522412" y="1772815"/>
            <a:ext cx="10476656" cy="4399385"/>
          </a:xfrm>
        </p:spPr>
        <p:txBody>
          <a:bodyPr>
            <a:normAutofit/>
          </a:bodyPr>
          <a:lstStyle/>
          <a:p>
            <a:r>
              <a:rPr lang="en-ZA" dirty="0">
                <a:hlinkClick r:id="rId2"/>
              </a:rPr>
              <a:t>https://www.searchenginejournal.com/technical-seo/indexed-pages-decrease/</a:t>
            </a:r>
            <a:endParaRPr lang="en-ZA" dirty="0"/>
          </a:p>
          <a:p>
            <a:r>
              <a:rPr lang="en-ZA" dirty="0">
                <a:hlinkClick r:id="rId3"/>
              </a:rPr>
              <a:t>https://www.quora.com/Why-are-my-Google-indexed-pages-dropped</a:t>
            </a:r>
            <a:endParaRPr lang="en-ZA" dirty="0"/>
          </a:p>
          <a:p>
            <a:r>
              <a:rPr lang="en-ZA" dirty="0">
                <a:hlinkClick r:id="rId4"/>
              </a:rPr>
              <a:t>https://www.rankranger.com/seo-glossary/indexed-pages</a:t>
            </a:r>
            <a:endParaRPr lang="en-ZA" dirty="0"/>
          </a:p>
        </p:txBody>
      </p:sp>
    </p:spTree>
    <p:extLst>
      <p:ext uri="{BB962C8B-B14F-4D97-AF65-F5344CB8AC3E}">
        <p14:creationId xmlns:p14="http://schemas.microsoft.com/office/powerpoint/2010/main" val="3222848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i="1" dirty="0"/>
              <a:t>Everyday Task</a:t>
            </a:r>
          </a:p>
        </p:txBody>
      </p:sp>
      <p:sp>
        <p:nvSpPr>
          <p:cNvPr id="4" name="Content Placeholder 3"/>
          <p:cNvSpPr>
            <a:spLocks noGrp="1"/>
          </p:cNvSpPr>
          <p:nvPr>
            <p:ph sz="half" idx="2"/>
          </p:nvPr>
        </p:nvSpPr>
        <p:spPr>
          <a:xfrm>
            <a:off x="1522412" y="1772815"/>
            <a:ext cx="10476656" cy="4399385"/>
          </a:xfrm>
        </p:spPr>
        <p:txBody>
          <a:bodyPr>
            <a:normAutofit/>
          </a:bodyPr>
          <a:lstStyle/>
          <a:p>
            <a:r>
              <a:rPr lang="en-ZA" dirty="0"/>
              <a:t>Always check your sites/pages on Xenu and Screaming frog and fix errors </a:t>
            </a:r>
          </a:p>
        </p:txBody>
      </p:sp>
    </p:spTree>
    <p:extLst>
      <p:ext uri="{BB962C8B-B14F-4D97-AF65-F5344CB8AC3E}">
        <p14:creationId xmlns:p14="http://schemas.microsoft.com/office/powerpoint/2010/main" val="155397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ZA" dirty="0"/>
              <a:t>What does Google indexed pages mean?</a:t>
            </a:r>
          </a:p>
        </p:txBody>
      </p:sp>
      <p:sp>
        <p:nvSpPr>
          <p:cNvPr id="14" name="Content Placeholder 13"/>
          <p:cNvSpPr>
            <a:spLocks noGrp="1"/>
          </p:cNvSpPr>
          <p:nvPr>
            <p:ph idx="1"/>
          </p:nvPr>
        </p:nvSpPr>
        <p:spPr/>
        <p:txBody>
          <a:bodyPr/>
          <a:lstStyle/>
          <a:p>
            <a:r>
              <a:rPr lang="en-ZA" dirty="0"/>
              <a:t>Getting your pages indexed by Google and other search engines is vital. None indexed pages can’t rank. indexing is the process of adding pages into Google search. Depending on the meta tag used (index or NO-index), Google crawls and indexes your pages. A no-index tag means that the page will not be added to the search's index. By default, every WordPress pages and posts are indexed.</a:t>
            </a:r>
          </a:p>
          <a:p>
            <a:pPr marL="0" indent="0">
              <a:buNone/>
            </a:pP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7CECF6-CC67-4540-A202-277F764B00B9}"/>
              </a:ext>
            </a:extLst>
          </p:cNvPr>
          <p:cNvSpPr>
            <a:spLocks noGrp="1"/>
          </p:cNvSpPr>
          <p:nvPr>
            <p:ph type="title"/>
          </p:nvPr>
        </p:nvSpPr>
        <p:spPr/>
        <p:txBody>
          <a:bodyPr>
            <a:normAutofit fontScale="90000"/>
          </a:bodyPr>
          <a:lstStyle/>
          <a:p>
            <a:r>
              <a:rPr lang="en-ZA" dirty="0"/>
              <a:t>How can you see how many pages are indexed? </a:t>
            </a:r>
            <a:br>
              <a:rPr lang="en-ZA" dirty="0"/>
            </a:br>
            <a:endParaRPr lang="en-ZA" dirty="0"/>
          </a:p>
        </p:txBody>
      </p:sp>
      <p:sp>
        <p:nvSpPr>
          <p:cNvPr id="7" name="Content Placeholder 6">
            <a:extLst>
              <a:ext uri="{FF2B5EF4-FFF2-40B4-BE49-F238E27FC236}">
                <a16:creationId xmlns:a16="http://schemas.microsoft.com/office/drawing/2014/main" id="{CDD827F9-CF46-4F2A-8B76-422D32C72B86}"/>
              </a:ext>
            </a:extLst>
          </p:cNvPr>
          <p:cNvSpPr>
            <a:spLocks noGrp="1"/>
          </p:cNvSpPr>
          <p:nvPr>
            <p:ph idx="1"/>
          </p:nvPr>
        </p:nvSpPr>
        <p:spPr/>
        <p:txBody>
          <a:bodyPr/>
          <a:lstStyle/>
          <a:p>
            <a:r>
              <a:rPr lang="en-ZA" dirty="0"/>
              <a:t>You can use the site: operator.</a:t>
            </a:r>
          </a:p>
          <a:p>
            <a:r>
              <a:rPr lang="en-ZA" dirty="0"/>
              <a:t>Check the status of the XML Sitemap Submissions on Google Search Console.</a:t>
            </a:r>
          </a:p>
          <a:p>
            <a:r>
              <a:rPr lang="en-ZA" dirty="0"/>
              <a:t>Also, Check your overall indexing status.</a:t>
            </a:r>
          </a:p>
          <a:p>
            <a:endParaRPr lang="en-ZA" dirty="0"/>
          </a:p>
          <a:p>
            <a:endParaRPr lang="en-ZA" dirty="0"/>
          </a:p>
        </p:txBody>
      </p:sp>
      <p:pic>
        <p:nvPicPr>
          <p:cNvPr id="9" name="Picture 8">
            <a:extLst>
              <a:ext uri="{FF2B5EF4-FFF2-40B4-BE49-F238E27FC236}">
                <a16:creationId xmlns:a16="http://schemas.microsoft.com/office/drawing/2014/main" id="{AC16189B-155A-429D-AE13-3D4F7545B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8508" y="3491766"/>
            <a:ext cx="5268486" cy="3501494"/>
          </a:xfrm>
          <a:prstGeom prst="rect">
            <a:avLst/>
          </a:prstGeom>
        </p:spPr>
      </p:pic>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Why is Google not indexing your site?</a:t>
            </a:r>
          </a:p>
        </p:txBody>
      </p:sp>
      <p:sp>
        <p:nvSpPr>
          <p:cNvPr id="5" name="Content Placeholder 4"/>
          <p:cNvSpPr>
            <a:spLocks noGrp="1"/>
          </p:cNvSpPr>
          <p:nvPr>
            <p:ph sz="half" idx="1"/>
          </p:nvPr>
        </p:nvSpPr>
        <p:spPr>
          <a:xfrm>
            <a:off x="1827214" y="1628800"/>
            <a:ext cx="9955830" cy="4267200"/>
          </a:xfrm>
        </p:spPr>
        <p:txBody>
          <a:bodyPr>
            <a:normAutofit/>
          </a:bodyPr>
          <a:lstStyle/>
          <a:p>
            <a:r>
              <a:rPr lang="en-ZA" dirty="0"/>
              <a:t>This is/ might be because your site is new and doesn't have any inbound links. You should first, create an account on the search console. When you register and point Google to your sitemap. XML URL, you can then request them to re-crawl your URLs.</a:t>
            </a:r>
          </a:p>
          <a:p>
            <a:pPr marL="0" indent="0">
              <a:buNone/>
            </a:pPr>
            <a:r>
              <a:rPr lang="en-ZA" b="1" dirty="0">
                <a:solidFill>
                  <a:srgbClr val="FFFF00"/>
                </a:solidFill>
              </a:rPr>
              <a:t>If your indexed page count begins to decrease, it could be because:</a:t>
            </a:r>
          </a:p>
          <a:p>
            <a:r>
              <a:rPr lang="en-ZA" dirty="0"/>
              <a:t>You are slapped with a Google penalty.</a:t>
            </a:r>
          </a:p>
          <a:p>
            <a:r>
              <a:rPr lang="en-ZA" dirty="0"/>
              <a:t>Google may be thinking your pages are irrelevant.</a:t>
            </a:r>
          </a:p>
          <a:p>
            <a:r>
              <a:rPr lang="en-ZA" dirty="0"/>
              <a:t>Google cannot crawl your pages.</a:t>
            </a:r>
          </a:p>
          <a:p>
            <a:pPr marL="0" indent="0">
              <a:buNone/>
            </a:pPr>
            <a:endParaRPr lang="en-ZA" dirty="0"/>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i="1" dirty="0"/>
              <a:t>5 Reasons your indexed pages are dropping </a:t>
            </a:r>
          </a:p>
        </p:txBody>
      </p:sp>
      <p:sp>
        <p:nvSpPr>
          <p:cNvPr id="5" name="Content Placeholder 4">
            <a:extLst>
              <a:ext uri="{FF2B5EF4-FFF2-40B4-BE49-F238E27FC236}">
                <a16:creationId xmlns:a16="http://schemas.microsoft.com/office/drawing/2014/main" id="{F9957326-D43E-49F6-9373-FB80AD76D274}"/>
              </a:ext>
            </a:extLst>
          </p:cNvPr>
          <p:cNvSpPr>
            <a:spLocks noGrp="1"/>
          </p:cNvSpPr>
          <p:nvPr>
            <p:ph sz="half" idx="1"/>
          </p:nvPr>
        </p:nvSpPr>
        <p:spPr>
          <a:xfrm>
            <a:off x="117748" y="1772816"/>
            <a:ext cx="11881320" cy="4267200"/>
          </a:xfrm>
        </p:spPr>
        <p:txBody>
          <a:bodyPr/>
          <a:lstStyle/>
          <a:p>
            <a:pPr marL="457200" indent="-457200">
              <a:buFont typeface="+mj-lt"/>
              <a:buAutoNum type="arabicPeriod"/>
            </a:pPr>
            <a:r>
              <a:rPr lang="en-ZA" dirty="0"/>
              <a:t>Are your Pages Loading Properly?</a:t>
            </a:r>
          </a:p>
          <a:p>
            <a:pPr marL="457200" indent="-457200">
              <a:buFont typeface="+mj-lt"/>
              <a:buAutoNum type="arabicPeriod"/>
            </a:pPr>
            <a:r>
              <a:rPr lang="en-ZA" dirty="0"/>
              <a:t>Did You change URLs?</a:t>
            </a:r>
          </a:p>
          <a:p>
            <a:pPr marL="457200" indent="-457200">
              <a:buFont typeface="+mj-lt"/>
              <a:buAutoNum type="arabicPeriod"/>
            </a:pPr>
            <a:r>
              <a:rPr lang="en-ZA" dirty="0"/>
              <a:t>Fix Duplicate Content Issues</a:t>
            </a:r>
          </a:p>
          <a:p>
            <a:pPr marL="457200" indent="-457200">
              <a:buFont typeface="+mj-lt"/>
              <a:buAutoNum type="arabicPeriod"/>
            </a:pPr>
            <a:r>
              <a:rPr lang="en-ZA" dirty="0"/>
              <a:t>Are Your Pages Timing Out?</a:t>
            </a:r>
          </a:p>
          <a:p>
            <a:pPr marL="457200" indent="-457200">
              <a:buFont typeface="+mj-lt"/>
              <a:buAutoNum type="arabicPeriod"/>
            </a:pPr>
            <a:r>
              <a:rPr lang="en-ZA" dirty="0"/>
              <a:t>Is the Search Engine Bots looking at Your Site Differently?</a:t>
            </a:r>
          </a:p>
          <a:p>
            <a:pPr marL="0" indent="0">
              <a:buNone/>
            </a:pPr>
            <a:endParaRPr lang="en-ZA"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3" y="404665"/>
            <a:ext cx="9143999" cy="4104455"/>
          </a:xfrm>
        </p:spPr>
        <p:txBody>
          <a:bodyPr>
            <a:normAutofit fontScale="85000" lnSpcReduction="20000"/>
          </a:bodyPr>
          <a:lstStyle/>
          <a:p>
            <a:r>
              <a:rPr lang="en-ZA" dirty="0"/>
              <a:t>1.  </a:t>
            </a:r>
            <a:r>
              <a:rPr lang="en-ZA" b="1" i="1" dirty="0">
                <a:solidFill>
                  <a:srgbClr val="FFFF00"/>
                </a:solidFill>
              </a:rPr>
              <a:t>Are your Pages Loading Properly?</a:t>
            </a:r>
          </a:p>
          <a:p>
            <a:endParaRPr lang="en-ZA" dirty="0"/>
          </a:p>
          <a:p>
            <a:r>
              <a:rPr lang="en-ZA" dirty="0"/>
              <a:t>Your pages must have a proper 200 HTTP Header Status.</a:t>
            </a:r>
          </a:p>
          <a:p>
            <a:endParaRPr lang="en-ZA" dirty="0">
              <a:solidFill>
                <a:srgbClr val="FFFF00"/>
              </a:solidFill>
            </a:endParaRPr>
          </a:p>
          <a:p>
            <a:r>
              <a:rPr lang="en-ZA" dirty="0">
                <a:solidFill>
                  <a:srgbClr val="FFFF00"/>
                </a:solidFill>
              </a:rPr>
              <a:t>Action Plan:</a:t>
            </a:r>
          </a:p>
          <a:p>
            <a:r>
              <a:rPr lang="en-ZA" dirty="0"/>
              <a:t>You may use a free HTTP Header Status checking tool to check if you have a proper status. Well in our case we use screaming frog and Xenu. </a:t>
            </a:r>
          </a:p>
          <a:p>
            <a:endParaRPr lang="en-ZA" dirty="0"/>
          </a:p>
          <a:p>
            <a:r>
              <a:rPr lang="en-ZA" b="1" i="1" dirty="0">
                <a:solidFill>
                  <a:srgbClr val="FFFF00"/>
                </a:solidFill>
              </a:rPr>
              <a:t>2. Did You change URLs?</a:t>
            </a:r>
          </a:p>
          <a:p>
            <a:endParaRPr lang="en-ZA" dirty="0"/>
          </a:p>
          <a:p>
            <a:r>
              <a:rPr lang="en-ZA" dirty="0"/>
              <a:t>Sometimes a change in backend programming or the server setting that results in a change in domain or folder may consequently change URLs of the site. Search engines can remember the old URLs however if they are not redirected properly, pages can become de-indexed.</a:t>
            </a:r>
          </a:p>
          <a:p>
            <a:endParaRPr lang="en-ZA" dirty="0">
              <a:solidFill>
                <a:srgbClr val="FFFF00"/>
              </a:solidFill>
            </a:endParaRPr>
          </a:p>
          <a:p>
            <a:r>
              <a:rPr lang="en-ZA" dirty="0">
                <a:solidFill>
                  <a:srgbClr val="FFFF00"/>
                </a:solidFill>
              </a:rPr>
              <a:t>Action</a:t>
            </a:r>
          </a:p>
          <a:p>
            <a:r>
              <a:rPr lang="en-ZA" dirty="0"/>
              <a:t>Visit the previous site and take note of all old URLs to map out the 301 redirects to the corresponding URLs.</a:t>
            </a:r>
          </a:p>
          <a:p>
            <a:endParaRPr lang="en-ZA"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4" name="Content Placeholder 3"/>
          <p:cNvSpPr>
            <a:spLocks noGrp="1"/>
          </p:cNvSpPr>
          <p:nvPr>
            <p:ph sz="half" idx="2"/>
          </p:nvPr>
        </p:nvSpPr>
        <p:spPr>
          <a:xfrm>
            <a:off x="1522412" y="1772815"/>
            <a:ext cx="10476656" cy="4399385"/>
          </a:xfrm>
        </p:spPr>
        <p:txBody>
          <a:bodyPr>
            <a:normAutofit/>
          </a:bodyPr>
          <a:lstStyle/>
          <a:p>
            <a:pPr marL="0" indent="0">
              <a:buNone/>
            </a:pPr>
            <a:r>
              <a:rPr lang="en-ZA" dirty="0"/>
              <a:t>3. </a:t>
            </a:r>
            <a:r>
              <a:rPr lang="en-ZA" b="1" dirty="0">
                <a:solidFill>
                  <a:srgbClr val="FFFF00"/>
                </a:solidFill>
              </a:rPr>
              <a:t>Fix Duplicate Content Issues</a:t>
            </a:r>
          </a:p>
          <a:p>
            <a:r>
              <a:rPr lang="en-ZA" dirty="0"/>
              <a:t>To fix duplicate content includes applying canonical tags, 301 redirects, and no-index meta tags, or even disallows in robots.txt. All of which can then result in a decline in the indexed URLs.</a:t>
            </a:r>
          </a:p>
          <a:p>
            <a:pPr marL="0" indent="0">
              <a:buNone/>
            </a:pPr>
            <a:r>
              <a:rPr lang="en-ZA" b="1" dirty="0">
                <a:solidFill>
                  <a:srgbClr val="FFFF00"/>
                </a:solidFill>
              </a:rPr>
              <a:t>Action</a:t>
            </a:r>
          </a:p>
          <a:p>
            <a:r>
              <a:rPr lang="en-ZA" dirty="0"/>
              <a:t>double-check the definite cause of the decrease of indexed pages and not anything else.</a:t>
            </a:r>
          </a:p>
          <a:p>
            <a:pPr marL="0" indent="0">
              <a:buNone/>
            </a:pPr>
            <a:endParaRPr lang="en-US"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4" name="Content Placeholder 3"/>
          <p:cNvSpPr>
            <a:spLocks noGrp="1"/>
          </p:cNvSpPr>
          <p:nvPr>
            <p:ph sz="half" idx="2"/>
          </p:nvPr>
        </p:nvSpPr>
        <p:spPr>
          <a:xfrm>
            <a:off x="1522412" y="1772815"/>
            <a:ext cx="10476656" cy="4399385"/>
          </a:xfrm>
        </p:spPr>
        <p:txBody>
          <a:bodyPr>
            <a:normAutofit/>
          </a:bodyPr>
          <a:lstStyle/>
          <a:p>
            <a:pPr marL="0" indent="0">
              <a:buNone/>
            </a:pPr>
            <a:r>
              <a:rPr lang="en-ZA" dirty="0"/>
              <a:t>4. </a:t>
            </a:r>
            <a:r>
              <a:rPr lang="en-ZA" b="1" dirty="0">
                <a:solidFill>
                  <a:srgbClr val="FFFF00"/>
                </a:solidFill>
              </a:rPr>
              <a:t>Fix Duplicate Content Issues</a:t>
            </a:r>
          </a:p>
          <a:p>
            <a:r>
              <a:rPr lang="en-ZA" dirty="0"/>
              <a:t>To fix duplicate content includes applying canonical tags, 301 redirects, and no-index meta tags, or even disallows in robots.txt. All of which can then result in a decline in the indexed URLs.</a:t>
            </a:r>
          </a:p>
          <a:p>
            <a:pPr marL="0" indent="0">
              <a:buNone/>
            </a:pPr>
            <a:r>
              <a:rPr lang="en-ZA" dirty="0">
                <a:solidFill>
                  <a:srgbClr val="FFFF00"/>
                </a:solidFill>
              </a:rPr>
              <a:t>Action</a:t>
            </a:r>
          </a:p>
          <a:p>
            <a:r>
              <a:rPr lang="en-ZA" dirty="0"/>
              <a:t>double-check the definite cause of the decrease of indexed pages and not anything else.</a:t>
            </a:r>
          </a:p>
        </p:txBody>
      </p:sp>
    </p:spTree>
    <p:extLst>
      <p:ext uri="{BB962C8B-B14F-4D97-AF65-F5344CB8AC3E}">
        <p14:creationId xmlns:p14="http://schemas.microsoft.com/office/powerpoint/2010/main" val="237206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4" name="Content Placeholder 3"/>
          <p:cNvSpPr>
            <a:spLocks noGrp="1"/>
          </p:cNvSpPr>
          <p:nvPr>
            <p:ph sz="half" idx="2"/>
          </p:nvPr>
        </p:nvSpPr>
        <p:spPr>
          <a:xfrm>
            <a:off x="1522412" y="1772815"/>
            <a:ext cx="10476656" cy="4399385"/>
          </a:xfrm>
        </p:spPr>
        <p:txBody>
          <a:bodyPr>
            <a:normAutofit/>
          </a:bodyPr>
          <a:lstStyle/>
          <a:p>
            <a:pPr marL="0" indent="0">
              <a:buNone/>
            </a:pPr>
            <a:r>
              <a:rPr lang="en-ZA" b="1" dirty="0"/>
              <a:t>5. </a:t>
            </a:r>
            <a:r>
              <a:rPr lang="en-ZA" b="1" dirty="0">
                <a:solidFill>
                  <a:srgbClr val="FFFF00"/>
                </a:solidFill>
              </a:rPr>
              <a:t>Is the Search Engine Bots looking at Your Site Differently?</a:t>
            </a:r>
            <a:endParaRPr lang="en-ZA" dirty="0">
              <a:solidFill>
                <a:srgbClr val="FFFF00"/>
              </a:solidFill>
            </a:endParaRPr>
          </a:p>
          <a:p>
            <a:r>
              <a:rPr lang="en-ZA" dirty="0"/>
              <a:t>Most of the times what search engine spiders see is maybe different from what we see. Developers tend to build sites in a more preferred way without knowing the SEO inferences. Sometimes, it may have been done on purpose by an SEO in an attempt to do content cloaking, to play the search engines.</a:t>
            </a:r>
          </a:p>
          <a:p>
            <a:pPr marL="0" indent="0">
              <a:buNone/>
            </a:pPr>
            <a:r>
              <a:rPr lang="en-ZA" b="1" dirty="0">
                <a:solidFill>
                  <a:srgbClr val="FFFF00"/>
                </a:solidFill>
              </a:rPr>
              <a:t>Action</a:t>
            </a:r>
            <a:endParaRPr lang="en-ZA" dirty="0">
              <a:solidFill>
                <a:srgbClr val="FFFF00"/>
              </a:solidFill>
            </a:endParaRPr>
          </a:p>
          <a:p>
            <a:r>
              <a:rPr lang="en-ZA" dirty="0"/>
              <a:t>Use web Search Console’s fetch and render tool to see if Googlebot sees the same content as you are.</a:t>
            </a:r>
          </a:p>
        </p:txBody>
      </p:sp>
    </p:spTree>
    <p:extLst>
      <p:ext uri="{BB962C8B-B14F-4D97-AF65-F5344CB8AC3E}">
        <p14:creationId xmlns:p14="http://schemas.microsoft.com/office/powerpoint/2010/main" val="3795660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{B8C78124-47F7-4D0A-AC86-F6CB8852C762}tf02804846</Template>
  <TotalTime>41</TotalTime>
  <Words>719</Words>
  <Application>Microsoft Office PowerPoint</Application>
  <PresentationFormat>Custom</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Consolas</vt:lpstr>
      <vt:lpstr>Corbel</vt:lpstr>
      <vt:lpstr>Chalkboard 16x9</vt:lpstr>
      <vt:lpstr>5 Reasons your indexed pages are dropping </vt:lpstr>
      <vt:lpstr>What does Google indexed pages mean?</vt:lpstr>
      <vt:lpstr>How can you see how many pages are indexed?  </vt:lpstr>
      <vt:lpstr>Why is Google not indexing your site?</vt:lpstr>
      <vt:lpstr>5 Reasons your indexed pages are dropping </vt:lpstr>
      <vt:lpstr>PowerPoint Presentation</vt:lpstr>
      <vt:lpstr>Cont…</vt:lpstr>
      <vt:lpstr>Cont…</vt:lpstr>
      <vt:lpstr>Cont…</vt:lpstr>
      <vt:lpstr>A Decrease in the Indexed Pages Is not Always Bad</vt:lpstr>
      <vt:lpstr>Sources </vt:lpstr>
      <vt:lpstr>Everyday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Reasons your indexed pages are dropping</dc:title>
  <dc:creator>Rebecca Masina</dc:creator>
  <cp:lastModifiedBy>Rebecca Masina</cp:lastModifiedBy>
  <cp:revision>11</cp:revision>
  <dcterms:created xsi:type="dcterms:W3CDTF">2020-05-04T09:04:02Z</dcterms:created>
  <dcterms:modified xsi:type="dcterms:W3CDTF">2020-05-04T09:45:15Z</dcterms:modified>
</cp:coreProperties>
</file>